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6" r:id="rId3"/>
    <p:sldId id="277" r:id="rId4"/>
    <p:sldId id="281" r:id="rId5"/>
    <p:sldId id="282" r:id="rId6"/>
    <p:sldId id="283" r:id="rId7"/>
    <p:sldId id="284" r:id="rId8"/>
    <p:sldId id="28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showGuides="1">
      <p:cViewPr varScale="1">
        <p:scale>
          <a:sx n="64" d="100"/>
          <a:sy n="64" d="100"/>
        </p:scale>
        <p:origin x="696" y="96"/>
      </p:cViewPr>
      <p:guideLst>
        <p:guide orient="horz" pos="2160"/>
        <p:guide pos="3840"/>
      </p:guideLst>
    </p:cSldViewPr>
  </p:slideViewPr>
  <p:notesTextViewPr>
    <p:cViewPr>
      <p:scale>
        <a:sx n="1" d="1"/>
        <a:sy n="1" d="1"/>
      </p:scale>
      <p:origin x="0" y="0"/>
    </p:cViewPr>
  </p:notesTextViewPr>
  <p:sorterViewPr>
    <p:cViewPr>
      <p:scale>
        <a:sx n="100" d="100"/>
        <a:sy n="100" d="100"/>
      </p:scale>
      <p:origin x="0" y="-264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77443D-F21E-4C41-8E4E-6767D4D38311}" type="datetimeFigureOut">
              <a:rPr lang="en-US" smtClean="0"/>
              <a:t>9/6/2023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F145F3-E85A-4349-A096-1E9498E818FE}" type="slidenum">
              <a:rPr lang="en-US" smtClean="0"/>
              <a:t>‹#›</a:t>
            </a:fld>
            <a:endParaRPr lang="en-US"/>
          </a:p>
        </p:txBody>
      </p:sp>
    </p:spTree>
    <p:extLst>
      <p:ext uri="{BB962C8B-B14F-4D97-AF65-F5344CB8AC3E}">
        <p14:creationId xmlns:p14="http://schemas.microsoft.com/office/powerpoint/2010/main" val="520162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22C652-9F38-4EF2-861B-97C14E666494}" type="slidenum">
              <a:rPr lang="en-US" smtClean="0"/>
              <a:pPr/>
              <a:t>1</a:t>
            </a:fld>
            <a:endParaRPr lang="en-US" dirty="0"/>
          </a:p>
        </p:txBody>
      </p:sp>
    </p:spTree>
    <p:extLst>
      <p:ext uri="{BB962C8B-B14F-4D97-AF65-F5344CB8AC3E}">
        <p14:creationId xmlns:p14="http://schemas.microsoft.com/office/powerpoint/2010/main" val="1639253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D9F15-7323-4275-A89E-84502B2D3C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1449E5-A287-43E9-9E98-519268B109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8E3991-59F9-41F0-9F35-F2EE51569035}"/>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DCC8733F-7FF3-4792-BD5D-427CF05B79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E85087-436B-4D7C-8F26-004ECF4E5899}"/>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3996466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E09E4-6FCC-4C56-82E9-8F6F0D3780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B35696-3479-4245-AFF4-6E646A10FC2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C9F361-8C29-4A34-BFD9-C02510C9F7E0}"/>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C518BAE2-32A0-4D5C-A831-94AC3F50A2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9B7C8-0CA9-449B-A12F-D5C8A0CA045A}"/>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314225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14CA73-6671-4913-BB96-C427D136C3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3743FA-E55B-41F7-B6A0-E9B9A8BC0BD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AB6A7D-3541-4631-A68E-6C3CC16B2C0F}"/>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39F4F881-933D-430A-AC60-4443BE0BCC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3750B-D363-4E3A-BF40-B2D11A7F6646}"/>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249069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5D2E7-1D85-4B74-86DE-4F3BB1D82A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9A7D9-4413-4A20-A4C2-4C035E1825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823F23-F717-4DBA-8F90-B49F51AC293B}"/>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8459C92B-DD22-48F8-9F92-D89FC5D4D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D6C239-21B4-4F40-A171-6F16CEEEF0A0}"/>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122579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08E2-0FAA-43DE-B04D-574F27E489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30D810-492D-4F3A-A323-8CB9ED2031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C7FA2E6-0184-4B5A-83F9-46EC569831E4}"/>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A59CDC75-7E56-46B5-993F-EF4F1A2F0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405A7C-F648-44D0-869A-89046A1CCEEF}"/>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3624161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700C-4CBC-47D6-B8A3-9B06B42C89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912C1B-AB21-409A-9D56-4692E9EAA52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6FCE97-A513-4E8F-9187-2F41E878E08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05FF34-C4BB-4537-B9D7-644DBCE65BD9}"/>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6" name="Footer Placeholder 5">
            <a:extLst>
              <a:ext uri="{FF2B5EF4-FFF2-40B4-BE49-F238E27FC236}">
                <a16:creationId xmlns:a16="http://schemas.microsoft.com/office/drawing/2014/main" id="{264925B0-21D3-42DC-BA7D-EFB7855ECA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B5C79E-F721-43EA-AE27-C934B287C5DC}"/>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1093447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7AC8E-3527-489F-804C-D23ED6E828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6C573A-9B66-4E41-985B-FB2038F054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1171A30-A0DB-49F2-804A-D27E7FAEC71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3383B6-E2E6-499D-882B-B820951F12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6119528-4CC5-44FF-9D74-97B7D254B5D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9849B6-3075-416E-AC97-4928DB1B271B}"/>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8" name="Footer Placeholder 7">
            <a:extLst>
              <a:ext uri="{FF2B5EF4-FFF2-40B4-BE49-F238E27FC236}">
                <a16:creationId xmlns:a16="http://schemas.microsoft.com/office/drawing/2014/main" id="{08563129-1517-4C9C-B567-58F484E46A9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E9A37E-7CE7-4515-B8F0-A6212CFD4996}"/>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3736677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BB428-F592-45BB-B99D-4994DFEB35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D05ED1-406A-4885-9037-18275A4D73DA}"/>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4" name="Footer Placeholder 3">
            <a:extLst>
              <a:ext uri="{FF2B5EF4-FFF2-40B4-BE49-F238E27FC236}">
                <a16:creationId xmlns:a16="http://schemas.microsoft.com/office/drawing/2014/main" id="{21BD8691-04DA-4452-B1CB-AE9F9E4F37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3BC262-D07F-475C-807A-C6214060BB37}"/>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309161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113B83-85DF-4C52-9B48-00C27D02FB0F}"/>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3" name="Footer Placeholder 2">
            <a:extLst>
              <a:ext uri="{FF2B5EF4-FFF2-40B4-BE49-F238E27FC236}">
                <a16:creationId xmlns:a16="http://schemas.microsoft.com/office/drawing/2014/main" id="{B5D83DCF-54D4-4967-8777-2D722FB4DA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EF140B-AFAE-43F0-8098-03C2A5F37EEB}"/>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594324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BDEF-A4C0-49DD-BC4D-5889F2C7E9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4C15E8-ECBA-47BB-9536-DDB5A37D6B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A0AD56-3A59-4E35-9B97-3947358DDE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DA1187-F14D-45B4-9F7E-C78734AD9530}"/>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6" name="Footer Placeholder 5">
            <a:extLst>
              <a:ext uri="{FF2B5EF4-FFF2-40B4-BE49-F238E27FC236}">
                <a16:creationId xmlns:a16="http://schemas.microsoft.com/office/drawing/2014/main" id="{80E31244-2316-4347-A752-41278EAA33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6DA6B9-BBA3-4F07-8882-B2C2B33A6829}"/>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912038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B19B6-9EB7-495B-BD4F-E80E9A460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ADF8B9-8D5B-4450-A912-E5C2AD6576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7EE087-AA75-4970-B05A-89D830F22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46C974-B05A-40F4-A417-EA088CD5334A}"/>
              </a:ext>
            </a:extLst>
          </p:cNvPr>
          <p:cNvSpPr>
            <a:spLocks noGrp="1"/>
          </p:cNvSpPr>
          <p:nvPr>
            <p:ph type="dt" sz="half" idx="10"/>
          </p:nvPr>
        </p:nvSpPr>
        <p:spPr/>
        <p:txBody>
          <a:bodyPr/>
          <a:lstStyle/>
          <a:p>
            <a:fld id="{BACE9814-87C5-4F34-BF3E-8D47952D6779}" type="datetimeFigureOut">
              <a:rPr lang="en-US" smtClean="0"/>
              <a:t>9/6/2023</a:t>
            </a:fld>
            <a:endParaRPr lang="en-US"/>
          </a:p>
        </p:txBody>
      </p:sp>
      <p:sp>
        <p:nvSpPr>
          <p:cNvPr id="6" name="Footer Placeholder 5">
            <a:extLst>
              <a:ext uri="{FF2B5EF4-FFF2-40B4-BE49-F238E27FC236}">
                <a16:creationId xmlns:a16="http://schemas.microsoft.com/office/drawing/2014/main" id="{62A63AA3-2E1D-4EB8-A556-014F907218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24F312-78FA-45AB-85CC-7F566E55BE57}"/>
              </a:ext>
            </a:extLst>
          </p:cNvPr>
          <p:cNvSpPr>
            <a:spLocks noGrp="1"/>
          </p:cNvSpPr>
          <p:nvPr>
            <p:ph type="sldNum" sz="quarter" idx="12"/>
          </p:nvPr>
        </p:nvSpPr>
        <p:spPr/>
        <p:txBody>
          <a:bodyPr/>
          <a:lstStyle/>
          <a:p>
            <a:fld id="{FB4D49B5-6553-4334-81D3-5BE8C8E9E9B2}" type="slidenum">
              <a:rPr lang="en-US" smtClean="0"/>
              <a:t>‹#›</a:t>
            </a:fld>
            <a:endParaRPr lang="en-US"/>
          </a:p>
        </p:txBody>
      </p:sp>
    </p:spTree>
    <p:extLst>
      <p:ext uri="{BB962C8B-B14F-4D97-AF65-F5344CB8AC3E}">
        <p14:creationId xmlns:p14="http://schemas.microsoft.com/office/powerpoint/2010/main" val="83912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AF32-B5A4-4A5A-85C1-28A636138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15B2D7-8D5C-4F27-B091-AB7210AFA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F59C1-D221-4980-826C-5C090725EA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CE9814-87C5-4F34-BF3E-8D47952D6779}" type="datetimeFigureOut">
              <a:rPr lang="en-US" smtClean="0"/>
              <a:t>9/6/2023</a:t>
            </a:fld>
            <a:endParaRPr lang="en-US"/>
          </a:p>
        </p:txBody>
      </p:sp>
      <p:sp>
        <p:nvSpPr>
          <p:cNvPr id="5" name="Footer Placeholder 4">
            <a:extLst>
              <a:ext uri="{FF2B5EF4-FFF2-40B4-BE49-F238E27FC236}">
                <a16:creationId xmlns:a16="http://schemas.microsoft.com/office/drawing/2014/main" id="{C35430B9-7F4A-4757-AF7C-7C9BF45910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6C37A7-C2EB-4CD7-B289-C85DE4753A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D49B5-6553-4334-81D3-5BE8C8E9E9B2}" type="slidenum">
              <a:rPr lang="en-US" smtClean="0"/>
              <a:t>‹#›</a:t>
            </a:fld>
            <a:endParaRPr lang="en-US"/>
          </a:p>
        </p:txBody>
      </p:sp>
    </p:spTree>
    <p:extLst>
      <p:ext uri="{BB962C8B-B14F-4D97-AF65-F5344CB8AC3E}">
        <p14:creationId xmlns:p14="http://schemas.microsoft.com/office/powerpoint/2010/main" val="33795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cmbcb2023.travel@gmail.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wqshi@gate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orms.office.com/Pages/ResponsePage.aspx?id=u5ghSHuuJUuLem1_Mvqgg_gwC_jyO_ZFoq7gsye61QFUQ1MyVDdRRUxIM1NQSlpIRjg4UEZWUFJKRS4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10058400" cy="604787"/>
          </a:xfrm>
        </p:spPr>
        <p:txBody>
          <a:bodyPr>
            <a:normAutofit/>
          </a:bodyPr>
          <a:lstStyle/>
          <a:p>
            <a:pPr algn="ctr">
              <a:defRPr/>
            </a:pPr>
            <a:r>
              <a:rPr lang="en-US" sz="3600" b="1" dirty="0">
                <a:latin typeface="Calibri" pitchFamily="34" charset="0"/>
              </a:rPr>
              <a:t>Tips for Combining Into A 4.5-Minute PPTs</a:t>
            </a:r>
          </a:p>
        </p:txBody>
      </p:sp>
      <p:sp>
        <p:nvSpPr>
          <p:cNvPr id="3" name="Rectangle 2"/>
          <p:cNvSpPr/>
          <p:nvPr/>
        </p:nvSpPr>
        <p:spPr>
          <a:xfrm>
            <a:off x="182479" y="604788"/>
            <a:ext cx="11827042" cy="6093976"/>
          </a:xfrm>
          <a:prstGeom prst="rect">
            <a:avLst/>
          </a:prstGeom>
        </p:spPr>
        <p:txBody>
          <a:bodyPr wrap="square">
            <a:spAutoFit/>
          </a:bodyPr>
          <a:lstStyle/>
          <a:p>
            <a:pPr marL="514350" indent="-514350">
              <a:buFont typeface="+mj-lt"/>
              <a:buAutoNum type="arabicParenR"/>
            </a:pPr>
            <a:r>
              <a:rPr lang="en-US" sz="2600" b="1" dirty="0"/>
              <a:t>Total Time </a:t>
            </a:r>
            <a:r>
              <a:rPr lang="en-US" sz="2600" dirty="0"/>
              <a:t>= 4.5 mins for your content; 0.5-min for transition </a:t>
            </a:r>
          </a:p>
          <a:p>
            <a:pPr marL="514350" indent="-514350">
              <a:buFont typeface="+mj-lt"/>
              <a:buAutoNum type="arabicParenR"/>
            </a:pPr>
            <a:r>
              <a:rPr lang="en-US" sz="2600" b="1" dirty="0"/>
              <a:t>Must be a ppt/pptx file</a:t>
            </a:r>
            <a:r>
              <a:rPr lang="en-US" sz="2600" dirty="0"/>
              <a:t>. </a:t>
            </a:r>
          </a:p>
          <a:p>
            <a:pPr marL="514350" indent="-514350">
              <a:buFont typeface="+mj-lt"/>
              <a:buAutoNum type="arabicParenR"/>
            </a:pPr>
            <a:r>
              <a:rPr lang="en-US" sz="2600" dirty="0"/>
              <a:t>Please rename the file: </a:t>
            </a:r>
            <a:r>
              <a:rPr lang="en-US" sz="2600" dirty="0">
                <a:solidFill>
                  <a:srgbClr val="FF0000"/>
                </a:solidFill>
              </a:rPr>
              <a:t>Last </a:t>
            </a:r>
            <a:r>
              <a:rPr lang="en-US" sz="2600" dirty="0" err="1">
                <a:solidFill>
                  <a:srgbClr val="FF0000"/>
                </a:solidFill>
              </a:rPr>
              <a:t>name_First</a:t>
            </a:r>
            <a:r>
              <a:rPr lang="en-US" sz="2600" dirty="0">
                <a:solidFill>
                  <a:srgbClr val="FF0000"/>
                </a:solidFill>
              </a:rPr>
              <a:t> name_Institution_ACMBCB2023.pptx</a:t>
            </a:r>
          </a:p>
          <a:p>
            <a:pPr marL="514350" indent="-514350">
              <a:buFont typeface="+mj-lt"/>
              <a:buAutoNum type="arabicParenR"/>
            </a:pPr>
            <a:r>
              <a:rPr lang="en-US" sz="2600" dirty="0"/>
              <a:t>Please put your photo in the first slide, plus your Name, Institution, Department, Degree Status. Please add your institution logo in the first slide.  </a:t>
            </a:r>
          </a:p>
          <a:p>
            <a:pPr marL="514350" indent="-514350">
              <a:buFont typeface="+mj-lt"/>
              <a:buAutoNum type="arabicParenR"/>
            </a:pPr>
            <a:r>
              <a:rPr lang="en-US" sz="2600" dirty="0"/>
              <a:t>Slides should summarize key highlight such as research question or teaching experience, approach, outcome, </a:t>
            </a:r>
            <a:r>
              <a:rPr lang="en-US" sz="2600" b="1" u="sng" dirty="0"/>
              <a:t>intellectual merit</a:t>
            </a:r>
            <a:r>
              <a:rPr lang="en-US" sz="2600" dirty="0"/>
              <a:t> and </a:t>
            </a:r>
            <a:r>
              <a:rPr lang="en-US" sz="2600" b="1" u="sng" dirty="0"/>
              <a:t>broader impacts.</a:t>
            </a:r>
          </a:p>
          <a:p>
            <a:pPr marL="514350" indent="-514350">
              <a:buFont typeface="+mj-lt"/>
              <a:buAutoNum type="arabicParenR"/>
            </a:pPr>
            <a:endParaRPr lang="en-US" sz="2600" b="1" u="sng" dirty="0"/>
          </a:p>
          <a:p>
            <a:pPr marL="514350" indent="-514350">
              <a:buFont typeface="+mj-lt"/>
              <a:buAutoNum type="arabicParenR"/>
            </a:pPr>
            <a:r>
              <a:rPr lang="en-US" sz="2600" b="1" u="sng" dirty="0"/>
              <a:t>Tips: Using </a:t>
            </a:r>
            <a:r>
              <a:rPr lang="en-US" sz="2600" b="1" u="sng" dirty="0">
                <a:solidFill>
                  <a:srgbClr val="FF0000"/>
                </a:solidFill>
              </a:rPr>
              <a:t>figures</a:t>
            </a:r>
            <a:r>
              <a:rPr lang="en-US" sz="2600" b="1" u="sng" dirty="0"/>
              <a:t> with </a:t>
            </a:r>
            <a:r>
              <a:rPr lang="en-US" sz="2600" b="1" u="sng" dirty="0">
                <a:solidFill>
                  <a:srgbClr val="FF0000"/>
                </a:solidFill>
              </a:rPr>
              <a:t>bullet point texts </a:t>
            </a:r>
            <a:r>
              <a:rPr lang="en-US" sz="2600" b="1" u="sng" dirty="0"/>
              <a:t>to summarize key messages. Do NOT copy-and-paste long </a:t>
            </a:r>
            <a:r>
              <a:rPr lang="en-US" sz="2600" b="1" u="sng"/>
              <a:t>paragraphs into </a:t>
            </a:r>
            <a:r>
              <a:rPr lang="en-US" sz="2600" b="1" u="sng" dirty="0"/>
              <a:t>the small </a:t>
            </a:r>
            <a:r>
              <a:rPr lang="en-US" sz="2600" b="1" u="sng"/>
              <a:t>PPT spaces.</a:t>
            </a:r>
            <a:endParaRPr lang="en-US" sz="2600" b="1" u="sng" dirty="0"/>
          </a:p>
          <a:p>
            <a:pPr marL="514350" indent="-514350">
              <a:buFont typeface="+mj-lt"/>
              <a:buAutoNum type="arabicParenR"/>
            </a:pPr>
            <a:endParaRPr lang="en-US" sz="2600" b="1" u="sng" dirty="0"/>
          </a:p>
          <a:p>
            <a:pPr marL="514350" indent="-514350">
              <a:buFont typeface="+mj-lt"/>
              <a:buAutoNum type="arabicParenR"/>
            </a:pPr>
            <a:r>
              <a:rPr lang="en-US" sz="2600" dirty="0">
                <a:solidFill>
                  <a:srgbClr val="FF0000"/>
                </a:solidFill>
              </a:rPr>
              <a:t>Slides must be emailed to </a:t>
            </a:r>
            <a:r>
              <a:rPr lang="en-US" sz="2600" b="1" u="sng" dirty="0">
                <a:hlinkClick r:id="rId3"/>
              </a:rPr>
              <a:t>acmbcb2023.travel@gmail.com</a:t>
            </a:r>
            <a:r>
              <a:rPr lang="en-US" sz="2600" u="sng" dirty="0"/>
              <a:t> </a:t>
            </a:r>
            <a:r>
              <a:rPr lang="en-US" sz="2600" dirty="0">
                <a:solidFill>
                  <a:srgbClr val="FF0000"/>
                </a:solidFill>
              </a:rPr>
              <a:t>by </a:t>
            </a:r>
            <a:r>
              <a:rPr lang="en-US" sz="2600" b="1" dirty="0">
                <a:solidFill>
                  <a:srgbClr val="FF0000"/>
                </a:solidFill>
              </a:rPr>
              <a:t>5pm US-EDT (4pm US-CDT, 12pm US-Hawaii) Sept. 16</a:t>
            </a:r>
            <a:r>
              <a:rPr lang="en-US" sz="2600" b="1" baseline="30000" dirty="0">
                <a:solidFill>
                  <a:srgbClr val="FF0000"/>
                </a:solidFill>
              </a:rPr>
              <a:t>th</a:t>
            </a:r>
            <a:r>
              <a:rPr lang="en-US" sz="2600" b="1" dirty="0">
                <a:solidFill>
                  <a:srgbClr val="FF0000"/>
                </a:solidFill>
              </a:rPr>
              <a:t>, 2023</a:t>
            </a:r>
            <a:r>
              <a:rPr lang="en-US" sz="2600" dirty="0">
                <a:solidFill>
                  <a:srgbClr val="FF0000"/>
                </a:solidFill>
              </a:rPr>
              <a:t>, and copy </a:t>
            </a:r>
            <a:r>
              <a:rPr lang="en-US" sz="2600" b="1" u="sng" dirty="0">
                <a:hlinkClick r:id="rId4"/>
              </a:rPr>
              <a:t>wqshi@gatech.edu</a:t>
            </a:r>
            <a:r>
              <a:rPr lang="en-US" sz="2600" b="1" u="sng" dirty="0"/>
              <a:t>. </a:t>
            </a:r>
            <a:endParaRPr lang="en-US" sz="2600" b="1" dirty="0">
              <a:solidFill>
                <a:srgbClr val="FF0000"/>
              </a:solidFill>
            </a:endParaRPr>
          </a:p>
          <a:p>
            <a:pPr marL="514350" indent="-514350">
              <a:buFont typeface="+mj-lt"/>
              <a:buAutoNum type="arabicParenR"/>
            </a:pPr>
            <a:endParaRPr lang="en-US" sz="2600" dirty="0"/>
          </a:p>
          <a:p>
            <a:pPr marL="514350" indent="-514350">
              <a:buFont typeface="+mj-lt"/>
              <a:buAutoNum type="arabicParenR"/>
            </a:pPr>
            <a:r>
              <a:rPr lang="en-US" sz="2600" dirty="0"/>
              <a:t>Please practice using the timing established here!</a:t>
            </a:r>
          </a:p>
        </p:txBody>
      </p:sp>
      <p:pic>
        <p:nvPicPr>
          <p:cNvPr id="6" name="Picture 5" descr="nsf_logo.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52364" y="59030"/>
            <a:ext cx="678285" cy="676930"/>
          </a:xfrm>
          <a:prstGeom prst="rect">
            <a:avLst/>
          </a:prstGeom>
        </p:spPr>
      </p:pic>
    </p:spTree>
    <p:extLst>
      <p:ext uri="{BB962C8B-B14F-4D97-AF65-F5344CB8AC3E}">
        <p14:creationId xmlns:p14="http://schemas.microsoft.com/office/powerpoint/2010/main" val="311555084"/>
      </p:ext>
    </p:extLst>
  </p:cSld>
  <p:clrMapOvr>
    <a:masterClrMapping/>
  </p:clrMapOvr>
  <mc:AlternateContent xmlns:mc="http://schemas.openxmlformats.org/markup-compatibility/2006" xmlns:p14="http://schemas.microsoft.com/office/powerpoint/2010/main">
    <mc:Choice Requires="p14">
      <p:transition spd="slow" p14:dur="3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EA32-0DEC-4F3B-A393-48183FC93E1B}"/>
              </a:ext>
            </a:extLst>
          </p:cNvPr>
          <p:cNvSpPr>
            <a:spLocks noGrp="1"/>
          </p:cNvSpPr>
          <p:nvPr>
            <p:ph type="ctrTitle"/>
          </p:nvPr>
        </p:nvSpPr>
        <p:spPr>
          <a:xfrm>
            <a:off x="0" y="21816"/>
            <a:ext cx="12191999" cy="1409942"/>
          </a:xfrm>
        </p:spPr>
        <p:txBody>
          <a:bodyPr>
            <a:normAutofit fontScale="90000"/>
          </a:bodyPr>
          <a:lstStyle/>
          <a:p>
            <a:r>
              <a:rPr lang="en-US" sz="3600" b="1" dirty="0">
                <a:latin typeface="Arial" panose="020B0604020202020204" pitchFamily="34" charset="0"/>
                <a:cs typeface="Arial" panose="020B0604020202020204" pitchFamily="34" charset="0"/>
              </a:rPr>
              <a:t>ACMBCB2023 NSF Travel Award Application</a:t>
            </a:r>
            <a:br>
              <a:rPr lang="en-US" sz="3600" b="1" dirty="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and </a:t>
            </a:r>
            <a:r>
              <a:rPr lang="en-US" sz="3600" b="1" dirty="0" err="1">
                <a:latin typeface="Arial" panose="020B0604020202020204" pitchFamily="34" charset="0"/>
                <a:cs typeface="Arial" panose="020B0604020202020204" pitchFamily="34" charset="0"/>
              </a:rPr>
              <a:t>SIGBio</a:t>
            </a:r>
            <a:r>
              <a:rPr lang="en-US" sz="3600" b="1" dirty="0">
                <a:latin typeface="Arial" panose="020B0604020202020204" pitchFamily="34" charset="0"/>
                <a:cs typeface="Arial" panose="020B0604020202020204" pitchFamily="34" charset="0"/>
              </a:rPr>
              <a:t> Young Professional Community </a:t>
            </a:r>
            <a:r>
              <a:rPr lang="en-US" sz="3600" b="1" dirty="0" err="1">
                <a:latin typeface="Arial" panose="020B0604020202020204" pitchFamily="34" charset="0"/>
                <a:cs typeface="Arial" panose="020B0604020202020204" pitchFamily="34" charset="0"/>
              </a:rPr>
              <a:t>Estabilishment</a:t>
            </a:r>
            <a:endParaRPr lang="en-US" sz="3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ADCF28C1-254E-46AE-B145-761102DE321D}"/>
              </a:ext>
            </a:extLst>
          </p:cNvPr>
          <p:cNvSpPr>
            <a:spLocks noGrp="1"/>
          </p:cNvSpPr>
          <p:nvPr>
            <p:ph type="subTitle" idx="1"/>
          </p:nvPr>
        </p:nvSpPr>
        <p:spPr>
          <a:xfrm>
            <a:off x="1314553" y="1813417"/>
            <a:ext cx="9417615" cy="1558819"/>
          </a:xfrm>
        </p:spPr>
        <p:txBody>
          <a:bodyPr>
            <a:normAutofit fontScale="70000" lnSpcReduction="20000"/>
          </a:bodyPr>
          <a:lstStyle/>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b="1" dirty="0"/>
              <a:t>Your Name, </a:t>
            </a:r>
          </a:p>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b="1" dirty="0"/>
              <a:t>Your Department,</a:t>
            </a:r>
          </a:p>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b="1" dirty="0"/>
              <a:t>Your Institution, </a:t>
            </a:r>
          </a:p>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b="1" dirty="0"/>
              <a:t>Your Degree Program (e.g. High School, Under Grad, Grad, Post-Doc Started in 2023) </a:t>
            </a:r>
          </a:p>
          <a:p>
            <a:pPr>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b="1" dirty="0"/>
              <a:t>Your Email Address</a:t>
            </a:r>
          </a:p>
        </p:txBody>
      </p:sp>
      <p:pic>
        <p:nvPicPr>
          <p:cNvPr id="6" name="Picture 5" descr="nsf_logo.png">
            <a:extLst>
              <a:ext uri="{FF2B5EF4-FFF2-40B4-BE49-F238E27FC236}">
                <a16:creationId xmlns:a16="http://schemas.microsoft.com/office/drawing/2014/main" id="{0A4E34B1-716C-34EB-C096-776C59F1D7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4342" y="3982002"/>
            <a:ext cx="678285" cy="676930"/>
          </a:xfrm>
          <a:prstGeom prst="rect">
            <a:avLst/>
          </a:prstGeom>
        </p:spPr>
      </p:pic>
      <p:sp>
        <p:nvSpPr>
          <p:cNvPr id="7" name="TextBox 6">
            <a:extLst>
              <a:ext uri="{FF2B5EF4-FFF2-40B4-BE49-F238E27FC236}">
                <a16:creationId xmlns:a16="http://schemas.microsoft.com/office/drawing/2014/main" id="{0C79F1D9-F1C0-E7F3-0BAD-E1401AF8B839}"/>
              </a:ext>
            </a:extLst>
          </p:cNvPr>
          <p:cNvSpPr txBox="1"/>
          <p:nvPr/>
        </p:nvSpPr>
        <p:spPr>
          <a:xfrm>
            <a:off x="2081463" y="5268699"/>
            <a:ext cx="1942851" cy="400110"/>
          </a:xfrm>
          <a:prstGeom prst="rect">
            <a:avLst/>
          </a:prstGeom>
          <a:solidFill>
            <a:srgbClr val="FFFF00"/>
          </a:solidFill>
        </p:spPr>
        <p:txBody>
          <a:bodyPr wrap="square" rtlCol="0">
            <a:spAutoFit/>
          </a:bodyPr>
          <a:lstStyle/>
          <a:p>
            <a:pPr algn="ctr"/>
            <a:r>
              <a:rPr lang="en-US" sz="2000" b="1" dirty="0">
                <a:solidFill>
                  <a:srgbClr val="FF0000"/>
                </a:solidFill>
              </a:rPr>
              <a:t>Your  Photo</a:t>
            </a:r>
          </a:p>
        </p:txBody>
      </p:sp>
      <p:pic>
        <p:nvPicPr>
          <p:cNvPr id="8" name="Picture 7" descr="Georgia Tech logo.gif">
            <a:extLst>
              <a:ext uri="{FF2B5EF4-FFF2-40B4-BE49-F238E27FC236}">
                <a16:creationId xmlns:a16="http://schemas.microsoft.com/office/drawing/2014/main" id="{AAAF8857-4912-6C0B-7706-9F69CD360DD8}"/>
              </a:ext>
            </a:extLst>
          </p:cNvPr>
          <p:cNvPicPr/>
          <p:nvPr/>
        </p:nvPicPr>
        <p:blipFill>
          <a:blip r:embed="rId3"/>
          <a:stretch>
            <a:fillRect/>
          </a:stretch>
        </p:blipFill>
        <p:spPr>
          <a:xfrm>
            <a:off x="8391779" y="4054682"/>
            <a:ext cx="706256" cy="681037"/>
          </a:xfrm>
          <a:prstGeom prst="rect">
            <a:avLst/>
          </a:prstGeom>
        </p:spPr>
      </p:pic>
      <p:sp>
        <p:nvSpPr>
          <p:cNvPr id="9" name="TextBox 8">
            <a:extLst>
              <a:ext uri="{FF2B5EF4-FFF2-40B4-BE49-F238E27FC236}">
                <a16:creationId xmlns:a16="http://schemas.microsoft.com/office/drawing/2014/main" id="{307E36C2-6EE5-7579-6418-B48D7616EAC4}"/>
              </a:ext>
            </a:extLst>
          </p:cNvPr>
          <p:cNvSpPr txBox="1"/>
          <p:nvPr/>
        </p:nvSpPr>
        <p:spPr>
          <a:xfrm>
            <a:off x="8167687" y="5243497"/>
            <a:ext cx="2660733" cy="400110"/>
          </a:xfrm>
          <a:prstGeom prst="rect">
            <a:avLst/>
          </a:prstGeom>
          <a:solidFill>
            <a:srgbClr val="FFFF00"/>
          </a:solidFill>
        </p:spPr>
        <p:txBody>
          <a:bodyPr wrap="square" rtlCol="0">
            <a:spAutoFit/>
          </a:bodyPr>
          <a:lstStyle/>
          <a:p>
            <a:pPr algn="ctr"/>
            <a:r>
              <a:rPr lang="en-US" sz="2000" b="1" dirty="0">
                <a:solidFill>
                  <a:srgbClr val="FF0000"/>
                </a:solidFill>
              </a:rPr>
              <a:t>Your Institution Logo</a:t>
            </a:r>
          </a:p>
        </p:txBody>
      </p:sp>
    </p:spTree>
    <p:extLst>
      <p:ext uri="{BB962C8B-B14F-4D97-AF65-F5344CB8AC3E}">
        <p14:creationId xmlns:p14="http://schemas.microsoft.com/office/powerpoint/2010/main" val="368357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II. Self-Contributions (Reflect and Summarize Your Efforts)</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742239"/>
            <a:ext cx="12192000" cy="6097506"/>
          </a:xfrm>
        </p:spPr>
        <p:txBody>
          <a:bodyPr>
            <a:normAutofit/>
          </a:bodyPr>
          <a:lstStyle/>
          <a:p>
            <a:pPr lvl="0"/>
            <a:r>
              <a:rPr lang="en-US" b="1" dirty="0"/>
              <a:t>Research or Education Questions</a:t>
            </a:r>
            <a:endParaRPr lang="en-US" dirty="0"/>
          </a:p>
          <a:p>
            <a:pPr marL="0" indent="0">
              <a:buNone/>
            </a:pPr>
            <a:endParaRPr lang="en-US" sz="1600" dirty="0"/>
          </a:p>
          <a:p>
            <a:pPr marL="0" indent="0">
              <a:buNone/>
            </a:pPr>
            <a:r>
              <a:rPr lang="en-US" sz="1600" dirty="0"/>
              <a:t> </a:t>
            </a:r>
          </a:p>
          <a:p>
            <a:pPr lvl="0"/>
            <a:r>
              <a:rPr lang="en-US" b="1" dirty="0"/>
              <a:t>Approaches or Efforts</a:t>
            </a:r>
            <a:endParaRPr lang="en-US" dirty="0"/>
          </a:p>
          <a:p>
            <a:pPr marL="0" indent="0">
              <a:buNone/>
            </a:pPr>
            <a:r>
              <a:rPr lang="en-US" b="1" dirty="0"/>
              <a:t> </a:t>
            </a:r>
            <a:endParaRPr lang="en-US" sz="1600" dirty="0"/>
          </a:p>
          <a:p>
            <a:endParaRPr lang="en-US" dirty="0"/>
          </a:p>
        </p:txBody>
      </p:sp>
    </p:spTree>
    <p:extLst>
      <p:ext uri="{BB962C8B-B14F-4D97-AF65-F5344CB8AC3E}">
        <p14:creationId xmlns:p14="http://schemas.microsoft.com/office/powerpoint/2010/main" val="3536340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II. Self-Contributions (Reflect and Summarize Your Efforts)</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742239"/>
            <a:ext cx="12192000" cy="6097506"/>
          </a:xfrm>
        </p:spPr>
        <p:txBody>
          <a:bodyPr>
            <a:normAutofit/>
          </a:bodyPr>
          <a:lstStyle/>
          <a:p>
            <a:pPr lvl="0"/>
            <a:r>
              <a:rPr lang="en-US" b="1" dirty="0"/>
              <a:t>Progresses and Outcome (Current or Future)</a:t>
            </a:r>
            <a:endParaRPr lang="en-US" dirty="0"/>
          </a:p>
          <a:p>
            <a:pPr marL="0" indent="0">
              <a:buNone/>
            </a:pPr>
            <a:r>
              <a:rPr lang="en-US" b="1" dirty="0"/>
              <a:t> </a:t>
            </a:r>
            <a:endParaRPr lang="en-US" sz="1600" dirty="0"/>
          </a:p>
          <a:p>
            <a:endParaRPr lang="en-US" dirty="0"/>
          </a:p>
        </p:txBody>
      </p:sp>
    </p:spTree>
    <p:extLst>
      <p:ext uri="{BB962C8B-B14F-4D97-AF65-F5344CB8AC3E}">
        <p14:creationId xmlns:p14="http://schemas.microsoft.com/office/powerpoint/2010/main" val="960740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II. Self-Contributions (Reflect and Summarize Your Efforts)</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742239"/>
            <a:ext cx="12192000" cy="6097506"/>
          </a:xfrm>
        </p:spPr>
        <p:txBody>
          <a:bodyPr>
            <a:normAutofit/>
          </a:bodyPr>
          <a:lstStyle/>
          <a:p>
            <a:pPr lvl="0"/>
            <a:r>
              <a:rPr lang="en-US" b="1" dirty="0"/>
              <a:t>Summary of Intellectual Merit</a:t>
            </a:r>
            <a:endParaRPr lang="en-US" dirty="0"/>
          </a:p>
          <a:p>
            <a:endParaRPr lang="en-US" sz="1600" b="1" dirty="0"/>
          </a:p>
          <a:p>
            <a:endParaRPr lang="en-US" sz="1600" b="1" dirty="0"/>
          </a:p>
          <a:p>
            <a:endParaRPr lang="en-US" sz="1600" b="1" dirty="0"/>
          </a:p>
          <a:p>
            <a:endParaRPr lang="en-US" sz="1600" b="1" dirty="0"/>
          </a:p>
          <a:p>
            <a:pPr marL="0" indent="0">
              <a:buNone/>
            </a:pPr>
            <a:r>
              <a:rPr lang="en-US" sz="1600" b="1" dirty="0"/>
              <a:t> </a:t>
            </a:r>
            <a:endParaRPr lang="en-US" sz="1600" dirty="0"/>
          </a:p>
          <a:p>
            <a:pPr lvl="0"/>
            <a:r>
              <a:rPr lang="en-US" b="1" dirty="0"/>
              <a:t>Summary of Broader Impacts</a:t>
            </a:r>
            <a:endParaRPr lang="en-US" dirty="0"/>
          </a:p>
          <a:p>
            <a:pPr marL="0" indent="0">
              <a:buNone/>
            </a:pPr>
            <a:r>
              <a:rPr lang="en-US" b="1" dirty="0"/>
              <a:t> </a:t>
            </a:r>
            <a:endParaRPr lang="en-US" sz="1400" dirty="0"/>
          </a:p>
          <a:p>
            <a:endParaRPr lang="en-US" dirty="0"/>
          </a:p>
        </p:txBody>
      </p:sp>
    </p:spTree>
    <p:extLst>
      <p:ext uri="{BB962C8B-B14F-4D97-AF65-F5344CB8AC3E}">
        <p14:creationId xmlns:p14="http://schemas.microsoft.com/office/powerpoint/2010/main" val="4962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III. ACMBCB2023 Attendance Experience</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742239"/>
            <a:ext cx="12192000" cy="6097506"/>
          </a:xfrm>
        </p:spPr>
        <p:txBody>
          <a:bodyPr>
            <a:normAutofit/>
          </a:bodyPr>
          <a:lstStyle/>
          <a:p>
            <a:pPr lvl="0"/>
            <a:r>
              <a:rPr lang="en-US" b="1" dirty="0"/>
              <a:t>Technical Learning Experience (e.g. the technical talks, keynotes, panels, and the posters that inspired you, and your follow-up thoughts etc.)</a:t>
            </a:r>
            <a:endParaRPr lang="en-US" sz="1600" b="1" dirty="0"/>
          </a:p>
          <a:p>
            <a:endParaRPr lang="en-US" sz="1600" b="1" dirty="0"/>
          </a:p>
          <a:p>
            <a:pPr marL="0" indent="0">
              <a:buNone/>
            </a:pPr>
            <a:r>
              <a:rPr lang="en-US" sz="1600" b="1" dirty="0"/>
              <a:t> </a:t>
            </a:r>
            <a:endParaRPr lang="en-US" sz="1600" dirty="0"/>
          </a:p>
          <a:p>
            <a:endParaRPr lang="en-US" dirty="0"/>
          </a:p>
        </p:txBody>
      </p:sp>
    </p:spTree>
    <p:extLst>
      <p:ext uri="{BB962C8B-B14F-4D97-AF65-F5344CB8AC3E}">
        <p14:creationId xmlns:p14="http://schemas.microsoft.com/office/powerpoint/2010/main" val="417768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III. ACMBCB2023 Attendance Experience</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742239"/>
            <a:ext cx="12192000" cy="6097506"/>
          </a:xfrm>
        </p:spPr>
        <p:txBody>
          <a:bodyPr>
            <a:normAutofit/>
          </a:bodyPr>
          <a:lstStyle/>
          <a:p>
            <a:pPr lvl="0"/>
            <a:r>
              <a:rPr lang="en-US" b="1" dirty="0"/>
              <a:t>Social Networking Experience (e.g. the new people you met, and the new friends you made, etc.)</a:t>
            </a:r>
            <a:endParaRPr lang="en-US" dirty="0"/>
          </a:p>
          <a:p>
            <a:endParaRPr lang="en-US" sz="1600" b="1" dirty="0"/>
          </a:p>
          <a:p>
            <a:endParaRPr lang="en-US" sz="1600" b="1" dirty="0"/>
          </a:p>
          <a:p>
            <a:pPr marL="0" indent="0">
              <a:buNone/>
            </a:pPr>
            <a:r>
              <a:rPr lang="en-US" sz="1600" b="1" dirty="0"/>
              <a:t> </a:t>
            </a:r>
            <a:endParaRPr lang="en-US" sz="1600" dirty="0"/>
          </a:p>
          <a:p>
            <a:endParaRPr lang="en-US" dirty="0"/>
          </a:p>
        </p:txBody>
      </p:sp>
    </p:spTree>
    <p:extLst>
      <p:ext uri="{BB962C8B-B14F-4D97-AF65-F5344CB8AC3E}">
        <p14:creationId xmlns:p14="http://schemas.microsoft.com/office/powerpoint/2010/main" val="16498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908D8-F91E-1BEE-C3F3-21414D49463F}"/>
              </a:ext>
            </a:extLst>
          </p:cNvPr>
          <p:cNvSpPr>
            <a:spLocks noGrp="1"/>
          </p:cNvSpPr>
          <p:nvPr>
            <p:ph type="title"/>
          </p:nvPr>
        </p:nvSpPr>
        <p:spPr>
          <a:xfrm>
            <a:off x="0" y="18255"/>
            <a:ext cx="12192000" cy="848019"/>
          </a:xfrm>
        </p:spPr>
        <p:txBody>
          <a:bodyPr>
            <a:normAutofit/>
          </a:bodyPr>
          <a:lstStyle/>
          <a:p>
            <a:pPr algn="ctr"/>
            <a:r>
              <a:rPr lang="en-US" sz="2800" b="1" u="sng" dirty="0">
                <a:latin typeface="Arial" panose="020B0604020202020204" pitchFamily="34" charset="0"/>
                <a:cs typeface="Arial" panose="020B0604020202020204" pitchFamily="34" charset="0"/>
              </a:rPr>
              <a:t>Part IV: Sign Up for </a:t>
            </a:r>
            <a:r>
              <a:rPr lang="en-US" sz="2800" b="1" u="sng" dirty="0" err="1">
                <a:latin typeface="Arial" panose="020B0604020202020204" pitchFamily="34" charset="0"/>
                <a:cs typeface="Arial" panose="020B0604020202020204" pitchFamily="34" charset="0"/>
              </a:rPr>
              <a:t>SIGBio</a:t>
            </a:r>
            <a:r>
              <a:rPr lang="en-US" sz="2800" b="1" u="sng" dirty="0">
                <a:latin typeface="Arial" panose="020B0604020202020204" pitchFamily="34" charset="0"/>
                <a:cs typeface="Arial" panose="020B0604020202020204" pitchFamily="34" charset="0"/>
              </a:rPr>
              <a:t> Young Professional Activities</a:t>
            </a:r>
          </a:p>
        </p:txBody>
      </p:sp>
      <p:sp>
        <p:nvSpPr>
          <p:cNvPr id="3" name="Content Placeholder 2">
            <a:extLst>
              <a:ext uri="{FF2B5EF4-FFF2-40B4-BE49-F238E27FC236}">
                <a16:creationId xmlns:a16="http://schemas.microsoft.com/office/drawing/2014/main" id="{F9CF49F7-4AB9-8530-59CB-54E61B3D68A8}"/>
              </a:ext>
            </a:extLst>
          </p:cNvPr>
          <p:cNvSpPr>
            <a:spLocks noGrp="1"/>
          </p:cNvSpPr>
          <p:nvPr>
            <p:ph idx="1"/>
          </p:nvPr>
        </p:nvSpPr>
        <p:spPr>
          <a:xfrm>
            <a:off x="0" y="1010653"/>
            <a:ext cx="12192000" cy="5829092"/>
          </a:xfrm>
        </p:spPr>
        <p:txBody>
          <a:bodyPr>
            <a:normAutofit fontScale="92500"/>
          </a:bodyPr>
          <a:lstStyle/>
          <a:p>
            <a:pPr marL="0" indent="0">
              <a:buNone/>
            </a:pPr>
            <a:r>
              <a:rPr lang="en-US" dirty="0" err="1"/>
              <a:t>SIGBio</a:t>
            </a:r>
            <a:r>
              <a:rPr lang="en-US" dirty="0"/>
              <a:t> aims to increase you sense of belonging while increasing branding with quality. You are an important part of the team in making the history. The first step is for you to connect with peers and to get support from the large community of academic, industry, and potential future employers etc. We will initiate various activities.  </a:t>
            </a:r>
          </a:p>
          <a:p>
            <a:endParaRPr lang="en-US" b="1" dirty="0"/>
          </a:p>
          <a:p>
            <a:pPr algn="ctr"/>
            <a:r>
              <a:rPr lang="en-US" b="1" dirty="0"/>
              <a:t>What role do you want to play? </a:t>
            </a:r>
          </a:p>
          <a:p>
            <a:pPr algn="ctr"/>
            <a:endParaRPr lang="en-US" b="1" dirty="0"/>
          </a:p>
          <a:p>
            <a:pPr algn="ctr"/>
            <a:r>
              <a:rPr lang="en-US" b="1" dirty="0"/>
              <a:t>How do you want to contribute? </a:t>
            </a:r>
          </a:p>
          <a:p>
            <a:pPr algn="ctr"/>
            <a:endParaRPr lang="en-US" b="1" dirty="0"/>
          </a:p>
          <a:p>
            <a:pPr algn="ctr"/>
            <a:r>
              <a:rPr lang="en-US" b="1" dirty="0"/>
              <a:t>Please fill out the survey</a:t>
            </a:r>
            <a:endParaRPr lang="en-US" dirty="0"/>
          </a:p>
          <a:p>
            <a:pPr algn="ctr"/>
            <a:endParaRPr lang="en-US" b="1" u="sng" dirty="0">
              <a:hlinkClick r:id="rId2"/>
            </a:endParaRPr>
          </a:p>
          <a:p>
            <a:pPr marL="0" indent="0" algn="ctr">
              <a:buNone/>
            </a:pPr>
            <a:r>
              <a:rPr lang="en-US" b="1" u="sng" dirty="0">
                <a:hlinkClick r:id="rId2"/>
              </a:rPr>
              <a:t>https://forms.office.com/Pages/ResponsePage.aspx?id=u5ghSHuuJUuLem1_Mvqgg_gwC_jyO_ZFoq7gsye61QFUQ1MyVDdRRUxIM1NQSlpIRjg4UEZWUFJKRS4u</a:t>
            </a:r>
            <a:endParaRPr lang="en-US" sz="1600" dirty="0"/>
          </a:p>
          <a:p>
            <a:endParaRPr lang="en-US" dirty="0"/>
          </a:p>
        </p:txBody>
      </p:sp>
    </p:spTree>
    <p:extLst>
      <p:ext uri="{BB962C8B-B14F-4D97-AF65-F5344CB8AC3E}">
        <p14:creationId xmlns:p14="http://schemas.microsoft.com/office/powerpoint/2010/main" val="905633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TotalTime>
  <Words>459</Words>
  <Application>Microsoft Office PowerPoint</Application>
  <PresentationFormat>Widescreen</PresentationFormat>
  <Paragraphs>58</Paragraphs>
  <Slides>8</Slides>
  <Notes>1</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Tips for Combining Into A 4.5-Minute PPTs</vt:lpstr>
      <vt:lpstr>ACMBCB2023 NSF Travel Award Application and SIGBio Young Professional Community Estabilishment</vt:lpstr>
      <vt:lpstr>Part II. Self-Contributions (Reflect and Summarize Your Efforts)</vt:lpstr>
      <vt:lpstr>Part II. Self-Contributions (Reflect and Summarize Your Efforts)</vt:lpstr>
      <vt:lpstr>Part II. Self-Contributions (Reflect and Summarize Your Efforts)</vt:lpstr>
      <vt:lpstr>Part III. ACMBCB2023 Attendance Experience</vt:lpstr>
      <vt:lpstr>Part III. ACMBCB2023 Attendance Experience</vt:lpstr>
      <vt:lpstr>Part IV: Sign Up for SIGBio Young Professional Activities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Wang, May D</dc:creator>
  <cp:lastModifiedBy>Wang, May D</cp:lastModifiedBy>
  <cp:revision>56</cp:revision>
  <dcterms:created xsi:type="dcterms:W3CDTF">2023-09-05T19:39:50Z</dcterms:created>
  <dcterms:modified xsi:type="dcterms:W3CDTF">2023-09-06T05:47:00Z</dcterms:modified>
</cp:coreProperties>
</file>